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9"/>
  </p:notesMasterIdLst>
  <p:sldIdLst>
    <p:sldId id="256" r:id="rId2"/>
    <p:sldId id="265" r:id="rId3"/>
    <p:sldId id="264" r:id="rId4"/>
    <p:sldId id="269" r:id="rId5"/>
    <p:sldId id="270" r:id="rId6"/>
    <p:sldId id="277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4B724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2298F-89B1-4D56-8CCF-6A991470EA55}" type="datetimeFigureOut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839FA-7F8A-48DB-A97A-0BF78891F6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3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80CC-C4F4-4039-83CB-6C53BA5BC3DF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AC8C-5072-4AC1-84A2-51852E236C7B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F117-9419-4033-8A1C-2BE3CD62839F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7EB5-AFB6-499A-8383-9B492BE64A1B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D970-2480-4F8C-B221-B64D02158593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03C6-96E7-46FE-AE93-ACD29DB20FAF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8EFC-CE1D-4E2D-8BC0-2DD45756363B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7DB8-718C-474B-B33D-D3A372EDF1A8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05B7-B118-4551-8170-E4310D044A30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754-9B2B-48D8-A2FA-47C6FC5C7CDC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08EE-F6C4-47AB-96AE-9A9B4CF23E96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718673F-FE56-4FA7-94A0-FE9A68889C45}" type="datetime1">
              <a:rPr lang="ru-RU" smtClean="0"/>
              <a:pPr/>
              <a:t>22.06.2017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9ECBD-4F78-461A-AE13-F9BA3D4E0E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8574" y="2436371"/>
            <a:ext cx="7871898" cy="4234607"/>
          </a:xfrm>
        </p:spPr>
        <p:txBody>
          <a:bodyPr>
            <a:normAutofit/>
          </a:bodyPr>
          <a:lstStyle/>
          <a:p>
            <a:pPr algn="ctr">
              <a:lnSpc>
                <a:spcPts val="15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Sergey Myasoedov</a:t>
            </a:r>
            <a:b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12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President of </a:t>
            </a:r>
            <a:r>
              <a:rPr lang="ru-RU" sz="12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12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the Russian Association of Business Education (RABE), </a:t>
            </a:r>
            <a:br>
              <a:rPr lang="en-US" sz="12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12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Vice Rector of the Russian Presidential Academy (RANEPA),</a:t>
            </a:r>
            <a:br>
              <a:rPr lang="en-US" sz="12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sz="1200" b="1" i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Dean of IBS-Moscow  Business School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624852"/>
            <a:ext cx="7643819" cy="2739786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  <a:spcBef>
                <a:spcPts val="0"/>
              </a:spcBef>
            </a:pPr>
            <a:endParaRPr lang="en-US" sz="2000" b="1" dirty="0"/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en-US" sz="1400" b="1" i="1" dirty="0">
              <a:solidFill>
                <a:schemeClr val="accent3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en-US" sz="1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000"/>
              </a:lnSpc>
              <a:spcBef>
                <a:spcPts val="0"/>
              </a:spcBef>
            </a:pPr>
            <a:endParaRPr lang="en-US" sz="16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8963" y="404664"/>
            <a:ext cx="7708464" cy="1714512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;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                          (IBS-Moscow Business School)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2743" y="721860"/>
            <a:ext cx="5182676" cy="83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4879495-29FE-4786-B7D9-3C60B7B162DB}"/>
              </a:ext>
            </a:extLst>
          </p:cNvPr>
          <p:cNvSpPr/>
          <p:nvPr/>
        </p:nvSpPr>
        <p:spPr>
          <a:xfrm>
            <a:off x="1354667" y="2610229"/>
            <a:ext cx="7643818" cy="275440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endParaRPr lang="en-US" sz="4000" b="1" dirty="0">
              <a:solidFill>
                <a:srgbClr val="A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ts val="3500"/>
              </a:lnSpc>
            </a:pPr>
            <a:r>
              <a:rPr lang="en-US" sz="40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Russian market</a:t>
            </a:r>
            <a:br>
              <a:rPr lang="en-US" sz="40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of</a:t>
            </a:r>
            <a:br>
              <a:rPr lang="en-US" sz="40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business education</a:t>
            </a:r>
          </a:p>
          <a:p>
            <a:pPr algn="ctr">
              <a:lnSpc>
                <a:spcPts val="3500"/>
              </a:lnSpc>
            </a:pPr>
            <a:r>
              <a:rPr lang="en-US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(observations of insider)</a:t>
            </a:r>
          </a:p>
          <a:p>
            <a:pPr algn="ctr">
              <a:lnSpc>
                <a:spcPts val="3500"/>
              </a:lnSpc>
            </a:pP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D57DCD1-BA1F-4A4F-99B8-7277C80069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79" y="297257"/>
            <a:ext cx="1816679" cy="25190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Introduction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896544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endParaRPr lang="en-US" sz="800" b="1" dirty="0">
              <a:solidFill>
                <a:srgbClr val="4B7242"/>
              </a:solidFill>
              <a:latin typeface="Arial Narrow" pitchFamily="34" charset="0"/>
            </a:endParaRPr>
          </a:p>
          <a:p>
            <a:pPr algn="just">
              <a:lnSpc>
                <a:spcPts val="2000"/>
              </a:lnSpc>
            </a:pPr>
            <a:r>
              <a:rPr lang="en-US" sz="24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Now – about 600 State (About 60 Moscow State Universities)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4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+ 400 private (But only about 150 BSs and Centers !!!)</a:t>
            </a:r>
          </a:p>
          <a:p>
            <a:pPr algn="just">
              <a:lnSpc>
                <a:spcPts val="2000"/>
              </a:lnSpc>
            </a:pPr>
            <a:endParaRPr lang="en-US" sz="26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  <a:p>
            <a:pPr marL="82296" indent="0" algn="ctr">
              <a:lnSpc>
                <a:spcPts val="2000"/>
              </a:lnSpc>
              <a:buNone/>
            </a:pPr>
            <a:r>
              <a:rPr lang="en-US" sz="2200" b="1" u="sng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SEVEN  TOP UNIVERSITIES with strong BSs </a:t>
            </a:r>
          </a:p>
          <a:p>
            <a:pPr marL="82296" indent="0" algn="ctr">
              <a:lnSpc>
                <a:spcPts val="2000"/>
              </a:lnSpc>
              <a:buNone/>
            </a:pPr>
            <a:r>
              <a:rPr lang="en-US" sz="19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(non-tech!):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6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</a:t>
            </a: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Russian Presidential Academy </a:t>
            </a:r>
            <a:r>
              <a:rPr lang="en-US" sz="15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Management)</a:t>
            </a:r>
            <a:endParaRPr lang="en-US" sz="1500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 Moscow State (Lomonosov) University (Classic); 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St. Petersburg University (Classic); 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HSE Research University (Economics)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Plekhanov University (Economics);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MGIMO – (International)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 RUDN – (classic – International)</a:t>
            </a:r>
          </a:p>
          <a:p>
            <a:pPr marL="82296" indent="0" algn="just">
              <a:lnSpc>
                <a:spcPts val="2000"/>
              </a:lnSpc>
              <a:buNone/>
            </a:pPr>
            <a:r>
              <a:rPr lang="en-US" sz="22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	- Ural Federal University (classic-economics) </a:t>
            </a:r>
          </a:p>
          <a:p>
            <a:pPr marL="82296" indent="0" algn="just">
              <a:lnSpc>
                <a:spcPts val="2000"/>
              </a:lnSpc>
              <a:buNone/>
            </a:pPr>
            <a:endParaRPr lang="en-US" sz="22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82296" indent="0">
              <a:lnSpc>
                <a:spcPts val="2000"/>
              </a:lnSpc>
              <a:buNone/>
            </a:pPr>
            <a:endParaRPr lang="ru-RU" sz="24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45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A glimpse of the Russian BE market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12776"/>
            <a:ext cx="7498080" cy="4968552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endParaRPr lang="en-US" sz="8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About 120-130 BSs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 (about hundred  are RABE members);  </a:t>
            </a:r>
          </a:p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MBA programs 59 nationally accredited MBA programs 10 years ago 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and about a dozen of JV MBA for Western Degrees</a:t>
            </a:r>
          </a:p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NOW – quantity of MBA programs doubled  (120-140) because of distant + “junk” ones</a:t>
            </a:r>
          </a:p>
          <a:p>
            <a:pPr algn="just"/>
            <a:r>
              <a:rPr lang="en-US" sz="2000" i="1" dirty="0">
                <a:solidFill>
                  <a:schemeClr val="bg2">
                    <a:lumMod val="10000"/>
                  </a:schemeClr>
                </a:solidFill>
              </a:rPr>
              <a:t>European and USA mid players = Grenoble (</a:t>
            </a:r>
            <a:r>
              <a:rPr lang="ru-RU" sz="2000" i="1" dirty="0">
                <a:solidFill>
                  <a:schemeClr val="bg2">
                    <a:lumMod val="10000"/>
                  </a:schemeClr>
                </a:solidFill>
              </a:rPr>
              <a:t>№</a:t>
            </a:r>
            <a:r>
              <a:rPr lang="en-US" sz="2000" i="1" dirty="0">
                <a:solidFill>
                  <a:schemeClr val="bg2">
                    <a:lumMod val="10000"/>
                  </a:schemeClr>
                </a:solidFill>
              </a:rPr>
              <a:t>17 by FT) , Kingston, Antwerp Management School, Stockholm, Guildhall, etc. ;</a:t>
            </a:r>
          </a:p>
          <a:p>
            <a:pPr algn="just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12 AMBA accreditations, 3-4 EPAS, one EQUIS; two AACSB approved application </a:t>
            </a:r>
          </a:p>
          <a:p>
            <a:pPr algn="just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 Narrow" pitchFamily="34" charset="0"/>
              </a:rPr>
              <a:t>11 programs passed NASDOBR (Russian accreditation sys)</a:t>
            </a:r>
          </a:p>
          <a:p>
            <a:pPr marL="82296" indent="0" algn="just">
              <a:buNone/>
            </a:pPr>
            <a:r>
              <a:rPr lang="en-US" sz="3000" b="1" u="sng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MBA Prices: </a:t>
            </a:r>
          </a:p>
          <a:p>
            <a:pPr marL="859536" lvl="1" indent="-457200" algn="just">
              <a:buFont typeface="+mj-lt"/>
              <a:buAutoNum type="arabicPeriod"/>
            </a:pPr>
            <a:r>
              <a:rPr lang="en-US" sz="19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Politically backed upper strata - Skolkovo </a:t>
            </a:r>
            <a:r>
              <a:rPr lang="en-US" sz="1900" b="1" dirty="0">
                <a:solidFill>
                  <a:srgbClr val="FF0000"/>
                </a:solidFill>
                <a:latin typeface="Arial Narrow" pitchFamily="34" charset="0"/>
              </a:rPr>
              <a:t>(90 000 euro</a:t>
            </a:r>
            <a:r>
              <a:rPr lang="en-US" sz="19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); </a:t>
            </a:r>
          </a:p>
          <a:p>
            <a:pPr marL="859536" lvl="1" indent="-457200" algn="just">
              <a:buFont typeface="+mj-lt"/>
              <a:buAutoNum type="arabicPeriod"/>
            </a:pPr>
            <a:r>
              <a:rPr lang="en-US" sz="19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Market-driven upper strata – 2  BSs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</a:t>
            </a:r>
            <a:r>
              <a:rPr lang="en-US" sz="1700" i="1" dirty="0">
                <a:latin typeface="Arial Narrow" pitchFamily="34" charset="0"/>
              </a:rPr>
              <a:t>(</a:t>
            </a:r>
            <a:r>
              <a:rPr lang="en-US" sz="1700" b="1" i="1" dirty="0">
                <a:latin typeface="Arial Narrow" pitchFamily="34" charset="0"/>
              </a:rPr>
              <a:t>IBS-Moscow - RANEPA,  St. Petersburg  State University School of Management)</a:t>
            </a:r>
            <a:r>
              <a:rPr lang="en-US" sz="1900" dirty="0">
                <a:latin typeface="Arial Narrow" pitchFamily="34" charset="0"/>
              </a:rPr>
              <a:t> </a:t>
            </a:r>
            <a:r>
              <a:rPr lang="en-US" sz="190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– around </a:t>
            </a:r>
            <a:r>
              <a:rPr lang="en-US" sz="1900" b="1" dirty="0">
                <a:solidFill>
                  <a:srgbClr val="FF0000"/>
                </a:solidFill>
                <a:latin typeface="Arial Narrow" pitchFamily="34" charset="0"/>
              </a:rPr>
              <a:t>20-30 000 euro;</a:t>
            </a:r>
          </a:p>
          <a:p>
            <a:pPr marL="859536" lvl="1" indent="-457200" algn="just">
              <a:buFont typeface="+mj-lt"/>
              <a:buAutoNum type="arabicPeriod"/>
            </a:pPr>
            <a:r>
              <a:rPr lang="en-US" sz="19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Market-driven upper-mid strata – 4-5 well positioned BSs  of the Russian Presidential academy, Financial Academy, State University of management, RUDN University, MGIMO, etc. BSs </a:t>
            </a:r>
            <a:r>
              <a:rPr lang="en-US" sz="1900" b="1" dirty="0">
                <a:solidFill>
                  <a:srgbClr val="FF0000"/>
                </a:solidFill>
                <a:latin typeface="Arial Narrow" pitchFamily="34" charset="0"/>
              </a:rPr>
              <a:t>7-10 thousand euro</a:t>
            </a:r>
            <a:r>
              <a:rPr lang="en-US" sz="19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;</a:t>
            </a:r>
          </a:p>
          <a:p>
            <a:pPr marL="859536" lvl="1" indent="-457200" algn="just">
              <a:buFont typeface="+mj-lt"/>
              <a:buAutoNum type="arabicPeriod"/>
            </a:pPr>
            <a:r>
              <a:rPr lang="en-US" sz="1900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Mid-mid and down-mid price strata - next 20-30 BSs of Moscow/ St. Petersburg + one-million people cities of Russia – </a:t>
            </a:r>
            <a:r>
              <a:rPr lang="en-US" sz="1900" b="1" dirty="0">
                <a:solidFill>
                  <a:srgbClr val="FF0000"/>
                </a:solidFill>
                <a:latin typeface="Arial Narrow" pitchFamily="34" charset="0"/>
              </a:rPr>
              <a:t>3-6 thousand euro.</a:t>
            </a:r>
          </a:p>
          <a:p>
            <a:pPr marL="859536" lvl="1" indent="-457200" algn="just">
              <a:buFont typeface="+mj-lt"/>
              <a:buAutoNum type="arabicPeriod"/>
            </a:pPr>
            <a:r>
              <a:rPr lang="en-US" sz="19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“Strange” (trash?) and distant MBAs – about 20 BSs(?) </a:t>
            </a:r>
            <a:r>
              <a:rPr lang="en-US" sz="1900" b="1" dirty="0">
                <a:solidFill>
                  <a:srgbClr val="FF0000"/>
                </a:solidFill>
                <a:latin typeface="Arial Narrow" pitchFamily="34" charset="0"/>
              </a:rPr>
              <a:t>– 500-1000 euro</a:t>
            </a:r>
          </a:p>
          <a:p>
            <a:pPr>
              <a:buNone/>
            </a:pPr>
            <a:endParaRPr lang="en-US" sz="1000" b="1" u="sng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 marL="82296" indent="0" algn="ctr">
              <a:lnSpc>
                <a:spcPts val="2000"/>
              </a:lnSpc>
              <a:buNone/>
            </a:pPr>
            <a:endParaRPr lang="ru-RU" sz="20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60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Russian BS’ models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en-US" sz="2800" b="1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High role of the leader-founder </a:t>
            </a:r>
            <a:r>
              <a:rPr lang="en-US" sz="1800" dirty="0">
                <a:solidFill>
                  <a:srgbClr val="FF0000"/>
                </a:solidFill>
                <a:latin typeface="Arial Narrow" pitchFamily="34" charset="0"/>
              </a:rPr>
              <a:t>(generation change problem);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Fee financed and long degree programs based (endowments and “gift culture” up merged very recently)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Part-time faculty-consultant based;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“Retail oriented” </a:t>
            </a:r>
            <a:r>
              <a:rPr lang="en-US" sz="2100" i="1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(applied research only recently) – but for the tops</a:t>
            </a:r>
            <a:r>
              <a:rPr lang="en-US" sz="21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; 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Low Internationalization and English proficiency (93 % of National market – Russian speaking);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No full time MBA (clients are reluctant to leave jobs);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Top-executive retraining segment in Western sense is in formation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40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Strategy development trends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536504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endParaRPr lang="en-US" sz="900" dirty="0"/>
          </a:p>
          <a:p>
            <a:pPr marL="82296" indent="0">
              <a:buNone/>
            </a:pPr>
            <a:endParaRPr lang="en-US" sz="1300" dirty="0"/>
          </a:p>
          <a:p>
            <a:pPr marL="82296" indent="0">
              <a:buNone/>
            </a:pPr>
            <a:endParaRPr lang="en-US" sz="1300" i="1" u="sng" dirty="0"/>
          </a:p>
          <a:p>
            <a:r>
              <a:rPr lang="en-US" sz="3100" dirty="0"/>
              <a:t>Search for innovative “Global locality” and expert to Asia and Middle East opportunities = BRICS or/and CIS identity; </a:t>
            </a:r>
          </a:p>
          <a:p>
            <a:pPr marL="82296" indent="0">
              <a:buNone/>
            </a:pPr>
            <a:r>
              <a:rPr lang="en-US" sz="3100" dirty="0"/>
              <a:t> </a:t>
            </a:r>
          </a:p>
          <a:p>
            <a:pPr marL="82296" indent="0">
              <a:buNone/>
            </a:pPr>
            <a:r>
              <a:rPr lang="en-US" sz="3100" dirty="0"/>
              <a:t>Research vs. Retail approach; </a:t>
            </a:r>
          </a:p>
          <a:p>
            <a:pPr marL="82296" indent="0">
              <a:buNone/>
            </a:pPr>
            <a:endParaRPr lang="en-US" sz="1300" dirty="0"/>
          </a:p>
          <a:p>
            <a:r>
              <a:rPr lang="en-US" dirty="0"/>
              <a:t>Growing quality focus </a:t>
            </a:r>
            <a:r>
              <a:rPr lang="en-US" sz="2200" dirty="0"/>
              <a:t>(accreditations + rankings (both national and international);</a:t>
            </a:r>
          </a:p>
          <a:p>
            <a:pPr marL="82296" indent="0">
              <a:buNone/>
            </a:pPr>
            <a:endParaRPr lang="en-US" sz="1300" dirty="0"/>
          </a:p>
          <a:p>
            <a:r>
              <a:rPr lang="en-US" dirty="0"/>
              <a:t>Growing digital focus</a:t>
            </a:r>
          </a:p>
          <a:p>
            <a:pPr marL="82296" indent="0">
              <a:buNone/>
            </a:pPr>
            <a:endParaRPr lang="en-US" sz="1300" dirty="0"/>
          </a:p>
          <a:p>
            <a:r>
              <a:rPr lang="en-US" dirty="0"/>
              <a:t>Search for strong, strategic International BS and national business partners;</a:t>
            </a:r>
          </a:p>
          <a:p>
            <a:pPr marL="82296" indent="0">
              <a:buNone/>
            </a:pPr>
            <a:endParaRPr lang="en-US" sz="1300" dirty="0"/>
          </a:p>
          <a:p>
            <a:r>
              <a:rPr lang="en-US" dirty="0"/>
              <a:t>Analyzing BLENDED education possibilities;</a:t>
            </a:r>
          </a:p>
          <a:p>
            <a:pPr marL="82296" indent="0">
              <a:buNone/>
            </a:pPr>
            <a:endParaRPr lang="en-US" sz="1300" dirty="0"/>
          </a:p>
          <a:p>
            <a:r>
              <a:rPr lang="en-US" dirty="0"/>
              <a:t>Growing understanding of social responsibility as a way to enlarge market influence</a:t>
            </a:r>
          </a:p>
          <a:p>
            <a:r>
              <a:rPr lang="en-US" dirty="0"/>
              <a:t>Up and down MBA market stratification (Quick-Cheap- ??? Good)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Sergey Myasoedov – IBS-Moscow, Russian Presidential academy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11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A7945B-61C0-4C27-BF1F-AA3E2420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  <a:ln>
            <a:solidFill>
              <a:schemeClr val="accent5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Resent trends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6F152-87F7-40EB-9E61-F54072416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040560"/>
          </a:xfrm>
          <a:ln>
            <a:solidFill>
              <a:srgbClr val="A80000"/>
            </a:solidFill>
          </a:ln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/>
              <a:t>Stagnation of “traditional” MBA market starting from 2008</a:t>
            </a:r>
          </a:p>
          <a:p>
            <a:pPr marL="82296" indent="0">
              <a:buNone/>
            </a:pPr>
            <a:r>
              <a:rPr lang="en-US" sz="2400" dirty="0"/>
              <a:t>1. New university-department-based-non-practical-state backed MBAs at Federal Universities and under their umbrella brands </a:t>
            </a:r>
          </a:p>
          <a:p>
            <a:pPr marL="82296" indent="0">
              <a:buNone/>
            </a:pPr>
            <a:r>
              <a:rPr lang="en-US" sz="2400" dirty="0"/>
              <a:t>2. Redistribution of clients: UP and DOWN preferences</a:t>
            </a:r>
          </a:p>
          <a:p>
            <a:pPr marL="82296" indent="0" algn="ctr">
              <a:buNone/>
            </a:pPr>
            <a:r>
              <a:rPr lang="en-US" sz="1900" dirty="0"/>
              <a:t>(In “UP” segment - accreditations are of importance)</a:t>
            </a:r>
          </a:p>
          <a:p>
            <a:pPr marL="82296" indent="0">
              <a:buNone/>
            </a:pPr>
            <a:r>
              <a:rPr lang="en-US" sz="2400" dirty="0"/>
              <a:t>3. “UP” - Growing interest in hard skills (</a:t>
            </a:r>
            <a:r>
              <a:rPr lang="en-US" sz="2200" i="1" dirty="0"/>
              <a:t>finance, process, analytics</a:t>
            </a:r>
            <a:r>
              <a:rPr lang="en-US" sz="2400" dirty="0"/>
              <a:t>)</a:t>
            </a:r>
          </a:p>
          <a:p>
            <a:pPr marL="82296" indent="0">
              <a:buNone/>
            </a:pPr>
            <a:r>
              <a:rPr lang="en-US" sz="2400" dirty="0"/>
              <a:t>4. “UP” – Growing interest to good Western degrees</a:t>
            </a:r>
          </a:p>
          <a:p>
            <a:r>
              <a:rPr lang="en-US" sz="2400" dirty="0"/>
              <a:t>“DOWN” - Boost of cheap distant MBAs, “mini-MBAs” and “junk” MBAs often with fabricated brands</a:t>
            </a:r>
          </a:p>
          <a:p>
            <a:r>
              <a:rPr lang="en-US" sz="2400" dirty="0"/>
              <a:t>Corporate University attempt to re-design the market and MBA programs </a:t>
            </a:r>
          </a:p>
          <a:p>
            <a:r>
              <a:rPr lang="en-US" sz="2400" dirty="0"/>
              <a:t>Return of interest to accredited Western degree MBAs</a:t>
            </a:r>
          </a:p>
          <a:p>
            <a:endParaRPr lang="en-US" sz="2400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D6E25A-A511-4DB5-92AA-0E37A9B8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Sergey Myasoedov – IBS-Moscow, Russian Presidential academy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17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78854-8F16-4A32-9558-409DF9296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0984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</a:rPr>
              <a:t>Thank you !!!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5E73BA-3DA9-49EC-A8AF-62B530C37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Sergey Myasoedov – IBS-Moscow, Russian Presidential academy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628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11253</TotalTime>
  <Words>616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Aharoni</vt:lpstr>
      <vt:lpstr>Arial</vt:lpstr>
      <vt:lpstr>Arial Narrow</vt:lpstr>
      <vt:lpstr>Calibri</vt:lpstr>
      <vt:lpstr>Corbel</vt:lpstr>
      <vt:lpstr>Gill Sans MT</vt:lpstr>
      <vt:lpstr>Verdana</vt:lpstr>
      <vt:lpstr>Wingdings 2</vt:lpstr>
      <vt:lpstr>Солнцестояние</vt:lpstr>
      <vt:lpstr>Sergey Myasoedov President of  the Russian Association of Business Education (RABE),  Vice Rector of the Russian Presidential Academy (RANEPA), Dean of IBS-Moscow  Business School </vt:lpstr>
      <vt:lpstr>Introduction</vt:lpstr>
      <vt:lpstr>A glimpse of the Russian BE market</vt:lpstr>
      <vt:lpstr>Russian BS’ models</vt:lpstr>
      <vt:lpstr>Strategy development trends</vt:lpstr>
      <vt:lpstr>Resent trends</vt:lpstr>
      <vt:lpstr>Thank you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ASSOCIATION OF BUSINESS EDUCATION (RABE)      Strategic Partnership with Europe: positive trends and problems (Analyzing Experience of the Leading Russian Business Schools)</dc:title>
  <dc:creator>Sergey</dc:creator>
  <cp:lastModifiedBy>Мясоедов Сергей Павлович</cp:lastModifiedBy>
  <cp:revision>99</cp:revision>
  <dcterms:created xsi:type="dcterms:W3CDTF">2011-05-02T17:58:10Z</dcterms:created>
  <dcterms:modified xsi:type="dcterms:W3CDTF">2017-06-21T22:08:37Z</dcterms:modified>
</cp:coreProperties>
</file>